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9"/>
  </p:notesMasterIdLst>
  <p:sldIdLst>
    <p:sldId id="338" r:id="rId3"/>
    <p:sldId id="259" r:id="rId4"/>
    <p:sldId id="355" r:id="rId5"/>
    <p:sldId id="260" r:id="rId6"/>
    <p:sldId id="311" r:id="rId7"/>
    <p:sldId id="296" r:id="rId8"/>
    <p:sldId id="312" r:id="rId9"/>
    <p:sldId id="356" r:id="rId10"/>
    <p:sldId id="263" r:id="rId11"/>
    <p:sldId id="343" r:id="rId12"/>
    <p:sldId id="342" r:id="rId13"/>
    <p:sldId id="264" r:id="rId14"/>
    <p:sldId id="344" r:id="rId15"/>
    <p:sldId id="324" r:id="rId16"/>
    <p:sldId id="325" r:id="rId17"/>
    <p:sldId id="32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6" clrIdx="0"/>
  <p:cmAuthor id="1" name="McLaughlin" initials="CM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5AB"/>
    <a:srgbClr val="EA0000"/>
    <a:srgbClr val="77933C"/>
    <a:srgbClr val="FF3300"/>
    <a:srgbClr val="FF0000"/>
    <a:srgbClr val="CC0000"/>
    <a:srgbClr val="73BEF1"/>
    <a:srgbClr val="1376B9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Wave 5"/>
          <p:cNvSpPr/>
          <p:nvPr userDrawn="1"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9D2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wipe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1 	</a:t>
            </a:r>
            <a:r>
              <a:rPr lang="en-US" sz="2400" dirty="0" smtClean="0"/>
              <a:t>Define what a journal is and explain why it is used to record transactions.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/>
              <a:t> </a:t>
            </a:r>
            <a:r>
              <a:rPr lang="en-US" sz="2400" dirty="0" smtClean="0"/>
              <a:t>	Compare and contrast different types of source documents.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/>
              <a:t> 	Identify the four parts of a journal entry.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2191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Memorandums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0"/>
            <a:ext cx="7162800" cy="4525963"/>
          </a:xfrm>
        </p:spPr>
        <p:txBody>
          <a:bodyPr/>
          <a:lstStyle/>
          <a:p>
            <a:r>
              <a:rPr lang="en-US" dirty="0" smtClean="0"/>
              <a:t>A form on which a brief message is written to describe a transaction is called a </a:t>
            </a:r>
            <a:r>
              <a:rPr lang="en-US" b="1" dirty="0" smtClean="0">
                <a:solidFill>
                  <a:srgbClr val="0070C0"/>
                </a:solidFill>
              </a:rPr>
              <a:t>memorandum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Picture 11" descr="Chapter 3_Page 61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3434205"/>
            <a:ext cx="4474416" cy="276360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Calculator Tapes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362200"/>
            <a:ext cx="3657600" cy="2818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29"/>
          <p:cNvSpPr>
            <a:spLocks noChangeArrowheads="1"/>
          </p:cNvSpPr>
          <p:nvPr/>
        </p:nvSpPr>
        <p:spPr bwMode="auto">
          <a:xfrm>
            <a:off x="548640" y="5248049"/>
            <a:ext cx="822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dirty="0" smtClean="0"/>
              <a:t>Write the debit amount in the Cash Debit column.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Received Cash from Owner as an Investment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6" name="Picture 15" descr="Chapter 3_Page 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200400"/>
            <a:ext cx="8229600" cy="120941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57200" y="1600200"/>
            <a:ext cx="4495800" cy="70788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 smtClean="0"/>
              <a:t>January 2. Received cash from owner as an investment, $2,000.00. Receipt No. 1.</a:t>
            </a:r>
            <a:endParaRPr lang="en-US" sz="20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5334000" y="1447800"/>
            <a:ext cx="2928136" cy="718066"/>
            <a:chOff x="5755849" y="1676400"/>
            <a:chExt cx="2928136" cy="718066"/>
          </a:xfrm>
        </p:grpSpPr>
        <p:grpSp>
          <p:nvGrpSpPr>
            <p:cNvPr id="33" name="Group 53"/>
            <p:cNvGrpSpPr/>
            <p:nvPr/>
          </p:nvGrpSpPr>
          <p:grpSpPr>
            <a:xfrm>
              <a:off x="5755849" y="1676400"/>
              <a:ext cx="2928136" cy="718066"/>
              <a:chOff x="5755849" y="1676400"/>
              <a:chExt cx="2928136" cy="718066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5812716" y="16764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Cash</a:t>
                </a:r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flipH="1">
                <a:off x="5755849" y="20287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7127449" y="20287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Rectangle 33"/>
            <p:cNvSpPr/>
            <p:nvPr/>
          </p:nvSpPr>
          <p:spPr>
            <a:xfrm>
              <a:off x="5862989" y="202513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2,000.00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331185" y="2286000"/>
            <a:ext cx="2871269" cy="718066"/>
            <a:chOff x="5753034" y="2667000"/>
            <a:chExt cx="2871269" cy="718066"/>
          </a:xfrm>
        </p:grpSpPr>
        <p:grpSp>
          <p:nvGrpSpPr>
            <p:cNvPr id="39" name="Group 55"/>
            <p:cNvGrpSpPr/>
            <p:nvPr/>
          </p:nvGrpSpPr>
          <p:grpSpPr>
            <a:xfrm>
              <a:off x="5753034" y="2667000"/>
              <a:ext cx="2871269" cy="718066"/>
              <a:chOff x="5753034" y="2667000"/>
              <a:chExt cx="2871269" cy="718066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5753034" y="26670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Michael Delgado, Capital</a:t>
                </a: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H="1">
                <a:off x="5755849" y="30193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712744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Rectangle 39"/>
            <p:cNvSpPr/>
            <p:nvPr/>
          </p:nvSpPr>
          <p:spPr>
            <a:xfrm>
              <a:off x="735604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2,000.00</a:t>
              </a:r>
            </a:p>
          </p:txBody>
        </p:sp>
      </p:grpSp>
      <p:sp>
        <p:nvSpPr>
          <p:cNvPr id="44" name="Down Arrow 43"/>
          <p:cNvSpPr/>
          <p:nvPr/>
        </p:nvSpPr>
        <p:spPr>
          <a:xfrm flipV="1">
            <a:off x="6740951" y="2667000"/>
            <a:ext cx="365760" cy="3657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Up Arrow 44"/>
          <p:cNvSpPr/>
          <p:nvPr/>
        </p:nvSpPr>
        <p:spPr>
          <a:xfrm>
            <a:off x="5384591" y="1828800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27"/>
          <p:cNvSpPr>
            <a:spLocks noChangeArrowheads="1"/>
          </p:cNvSpPr>
          <p:nvPr/>
        </p:nvSpPr>
        <p:spPr bwMode="auto">
          <a:xfrm>
            <a:off x="548640" y="4887686"/>
            <a:ext cx="822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date in the Date column.</a:t>
            </a:r>
            <a:endParaRPr lang="en-US" dirty="0"/>
          </a:p>
        </p:txBody>
      </p:sp>
      <p:sp>
        <p:nvSpPr>
          <p:cNvPr id="60" name="Rectangle 30"/>
          <p:cNvSpPr>
            <a:spLocks noChangeArrowheads="1"/>
          </p:cNvSpPr>
          <p:nvPr/>
        </p:nvSpPr>
        <p:spPr bwMode="auto">
          <a:xfrm>
            <a:off x="548640" y="5613174"/>
            <a:ext cx="822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Record the credit amount in the General Credit column and write the account title. </a:t>
            </a:r>
            <a:endParaRPr lang="en-US" dirty="0"/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548640" y="6000690"/>
            <a:ext cx="822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Write the source document number in the Doc. No. column.</a:t>
            </a:r>
            <a:endParaRPr lang="en-US" dirty="0"/>
          </a:p>
        </p:txBody>
      </p:sp>
      <p:grpSp>
        <p:nvGrpSpPr>
          <p:cNvPr id="74" name="Group 73"/>
          <p:cNvGrpSpPr/>
          <p:nvPr/>
        </p:nvGrpSpPr>
        <p:grpSpPr>
          <a:xfrm>
            <a:off x="914400" y="2819400"/>
            <a:ext cx="1273628" cy="1208314"/>
            <a:chOff x="1012372" y="2819400"/>
            <a:chExt cx="1273628" cy="1208314"/>
          </a:xfrm>
        </p:grpSpPr>
        <p:grpSp>
          <p:nvGrpSpPr>
            <p:cNvPr id="52" name="Group 51"/>
            <p:cNvGrpSpPr/>
            <p:nvPr/>
          </p:nvGrpSpPr>
          <p:grpSpPr>
            <a:xfrm>
              <a:off x="1012372" y="2819400"/>
              <a:ext cx="365760" cy="1208314"/>
              <a:chOff x="1088572" y="2438400"/>
              <a:chExt cx="365760" cy="1208314"/>
            </a:xfrm>
          </p:grpSpPr>
          <p:cxnSp>
            <p:nvCxnSpPr>
              <p:cNvPr id="53" name="Straight Arrow Connector 52"/>
              <p:cNvCxnSpPr/>
              <p:nvPr/>
            </p:nvCxnSpPr>
            <p:spPr>
              <a:xfrm>
                <a:off x="1273630" y="2732314"/>
                <a:ext cx="0" cy="9144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Rectangle 7"/>
              <p:cNvSpPr>
                <a:spLocks noChangeArrowheads="1"/>
              </p:cNvSpPr>
              <p:nvPr/>
            </p:nvSpPr>
            <p:spPr bwMode="auto">
              <a:xfrm>
                <a:off x="1088572" y="2438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66" name="Rectangle 65"/>
            <p:cNvSpPr/>
            <p:nvPr/>
          </p:nvSpPr>
          <p:spPr>
            <a:xfrm>
              <a:off x="1371600" y="2819400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239000" y="4267200"/>
            <a:ext cx="1524000" cy="750332"/>
            <a:chOff x="7239000" y="4267200"/>
            <a:chExt cx="1524000" cy="750332"/>
          </a:xfrm>
        </p:grpSpPr>
        <p:grpSp>
          <p:nvGrpSpPr>
            <p:cNvPr id="61" name="Group 60"/>
            <p:cNvGrpSpPr/>
            <p:nvPr/>
          </p:nvGrpSpPr>
          <p:grpSpPr>
            <a:xfrm>
              <a:off x="7239000" y="4267200"/>
              <a:ext cx="670560" cy="746760"/>
              <a:chOff x="4495800" y="3962400"/>
              <a:chExt cx="670560" cy="746760"/>
            </a:xfrm>
          </p:grpSpPr>
          <p:sp>
            <p:nvSpPr>
              <p:cNvPr id="62" name="Line 20"/>
              <p:cNvSpPr>
                <a:spLocks noChangeShapeType="1"/>
              </p:cNvSpPr>
              <p:nvPr/>
            </p:nvSpPr>
            <p:spPr bwMode="auto">
              <a:xfrm>
                <a:off x="4495800" y="3962400"/>
                <a:ext cx="533400" cy="6096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" name="Rectangle 9"/>
              <p:cNvSpPr>
                <a:spLocks noChangeArrowheads="1"/>
              </p:cNvSpPr>
              <p:nvPr/>
            </p:nvSpPr>
            <p:spPr bwMode="auto">
              <a:xfrm>
                <a:off x="4800600" y="4343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  <p:sp>
          <p:nvSpPr>
            <p:cNvPr id="67" name="Rectangle 66"/>
            <p:cNvSpPr/>
            <p:nvPr/>
          </p:nvSpPr>
          <p:spPr>
            <a:xfrm>
              <a:off x="7924800" y="4648200"/>
              <a:ext cx="838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Debit</a:t>
              </a:r>
              <a:endParaRPr lang="en-US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407228" y="2819400"/>
            <a:ext cx="2743200" cy="1219200"/>
            <a:chOff x="3505200" y="2819400"/>
            <a:chExt cx="2743200" cy="1219200"/>
          </a:xfrm>
        </p:grpSpPr>
        <p:grpSp>
          <p:nvGrpSpPr>
            <p:cNvPr id="55" name="Group 54"/>
            <p:cNvGrpSpPr/>
            <p:nvPr/>
          </p:nvGrpSpPr>
          <p:grpSpPr>
            <a:xfrm>
              <a:off x="3505200" y="2819400"/>
              <a:ext cx="670560" cy="1219200"/>
              <a:chOff x="3505200" y="3048000"/>
              <a:chExt cx="670560" cy="1219200"/>
            </a:xfrm>
          </p:grpSpPr>
          <p:sp>
            <p:nvSpPr>
              <p:cNvPr id="56" name="Line 20"/>
              <p:cNvSpPr>
                <a:spLocks noChangeShapeType="1"/>
              </p:cNvSpPr>
              <p:nvPr/>
            </p:nvSpPr>
            <p:spPr bwMode="auto">
              <a:xfrm flipV="1">
                <a:off x="3505200" y="3200400"/>
                <a:ext cx="533400" cy="10668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7" name="Rectangle 9"/>
              <p:cNvSpPr>
                <a:spLocks noChangeArrowheads="1"/>
              </p:cNvSpPr>
              <p:nvPr/>
            </p:nvSpPr>
            <p:spPr bwMode="auto">
              <a:xfrm>
                <a:off x="3810000" y="30480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69" name="Rectangle 68"/>
            <p:cNvSpPr/>
            <p:nvPr/>
          </p:nvSpPr>
          <p:spPr>
            <a:xfrm>
              <a:off x="4191000" y="2819400"/>
              <a:ext cx="2057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Source Document</a:t>
              </a:r>
              <a:endParaRPr lang="en-US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939142" y="4288971"/>
            <a:ext cx="2525486" cy="499961"/>
            <a:chOff x="3037114" y="4288971"/>
            <a:chExt cx="2525486" cy="499961"/>
          </a:xfrm>
        </p:grpSpPr>
        <p:sp>
          <p:nvSpPr>
            <p:cNvPr id="68" name="Rectangle 67"/>
            <p:cNvSpPr/>
            <p:nvPr/>
          </p:nvSpPr>
          <p:spPr>
            <a:xfrm>
              <a:off x="4648200" y="4419600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Credit</a:t>
              </a:r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3037114" y="4288971"/>
              <a:ext cx="2068286" cy="337458"/>
            </a:xfrm>
            <a:custGeom>
              <a:avLst/>
              <a:gdLst>
                <a:gd name="connsiteX0" fmla="*/ 0 w 2068286"/>
                <a:gd name="connsiteY0" fmla="*/ 32658 h 337458"/>
                <a:gd name="connsiteX1" fmla="*/ 0 w 2068286"/>
                <a:gd name="connsiteY1" fmla="*/ 32658 h 337458"/>
                <a:gd name="connsiteX2" fmla="*/ 1415143 w 2068286"/>
                <a:gd name="connsiteY2" fmla="*/ 337458 h 337458"/>
                <a:gd name="connsiteX3" fmla="*/ 2068286 w 2068286"/>
                <a:gd name="connsiteY3" fmla="*/ 0 h 33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8286" h="337458">
                  <a:moveTo>
                    <a:pt x="0" y="32658"/>
                  </a:moveTo>
                  <a:lnTo>
                    <a:pt x="0" y="32658"/>
                  </a:lnTo>
                  <a:lnTo>
                    <a:pt x="1415143" y="337458"/>
                  </a:lnTo>
                  <a:lnTo>
                    <a:pt x="2068286" y="0"/>
                  </a:lnTo>
                </a:path>
              </a:pathLst>
            </a:custGeom>
            <a:noFill/>
            <a:ln w="38100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Rectangle 10"/>
            <p:cNvSpPr>
              <a:spLocks noChangeArrowheads="1"/>
            </p:cNvSpPr>
            <p:nvPr/>
          </p:nvSpPr>
          <p:spPr bwMode="auto">
            <a:xfrm>
              <a:off x="4267200" y="44196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utoUpdateAnimBg="0"/>
      <p:bldP spid="17" grpId="0" animBg="1"/>
      <p:bldP spid="44" grpId="0" animBg="1"/>
      <p:bldP spid="45" grpId="0" animBg="1"/>
      <p:bldP spid="58" grpId="0" autoUpdateAnimBg="0"/>
      <p:bldP spid="60" grpId="0" autoUpdateAnimBg="0"/>
      <p:bldP spid="6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Paid Cash for Supplies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 descr="Chapter 3_Page 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200400"/>
            <a:ext cx="8229600" cy="14153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1590814"/>
            <a:ext cx="4114800" cy="70788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 sz="2000" dirty="0" smtClean="0"/>
              <a:t>January 2. Paid cash for supplies, $165.00. Check No. 1.</a:t>
            </a:r>
            <a:endParaRPr lang="en-US" sz="2000" dirty="0"/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548640" y="5248049"/>
            <a:ext cx="8290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dirty="0" smtClean="0"/>
              <a:t>Record the debit amount in the General Debit column and write the account title. 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334000" y="1447800"/>
            <a:ext cx="2928136" cy="718066"/>
            <a:chOff x="5755849" y="1676400"/>
            <a:chExt cx="2928136" cy="718066"/>
          </a:xfrm>
        </p:grpSpPr>
        <p:grpSp>
          <p:nvGrpSpPr>
            <p:cNvPr id="12" name="Group 53"/>
            <p:cNvGrpSpPr/>
            <p:nvPr/>
          </p:nvGrpSpPr>
          <p:grpSpPr>
            <a:xfrm>
              <a:off x="5755849" y="1676400"/>
              <a:ext cx="2928136" cy="718066"/>
              <a:chOff x="5755849" y="1676400"/>
              <a:chExt cx="2928136" cy="718066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5812716" y="16764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Supplies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flipH="1">
                <a:off x="5755849" y="20287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7127449" y="20287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ectangle 12"/>
            <p:cNvSpPr/>
            <p:nvPr/>
          </p:nvSpPr>
          <p:spPr>
            <a:xfrm>
              <a:off x="5862989" y="202513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165.00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31185" y="2286000"/>
            <a:ext cx="2871269" cy="718066"/>
            <a:chOff x="5753034" y="2667000"/>
            <a:chExt cx="2871269" cy="718066"/>
          </a:xfrm>
        </p:grpSpPr>
        <p:grpSp>
          <p:nvGrpSpPr>
            <p:cNvPr id="18" name="Group 55"/>
            <p:cNvGrpSpPr/>
            <p:nvPr/>
          </p:nvGrpSpPr>
          <p:grpSpPr>
            <a:xfrm>
              <a:off x="5753034" y="2667000"/>
              <a:ext cx="2871269" cy="718066"/>
              <a:chOff x="5753034" y="2667000"/>
              <a:chExt cx="2871269" cy="71806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753034" y="26670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Cash</a:t>
                </a: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 flipH="1">
                <a:off x="5755849" y="30193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712744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ectangle 18"/>
            <p:cNvSpPr/>
            <p:nvPr/>
          </p:nvSpPr>
          <p:spPr>
            <a:xfrm>
              <a:off x="735604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165.00</a:t>
              </a:r>
            </a:p>
          </p:txBody>
        </p:sp>
      </p:grpSp>
      <p:sp>
        <p:nvSpPr>
          <p:cNvPr id="23" name="Down Arrow 22"/>
          <p:cNvSpPr/>
          <p:nvPr/>
        </p:nvSpPr>
        <p:spPr>
          <a:xfrm>
            <a:off x="6740951" y="2667000"/>
            <a:ext cx="365760" cy="3657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Up Arrow 23"/>
          <p:cNvSpPr/>
          <p:nvPr/>
        </p:nvSpPr>
        <p:spPr>
          <a:xfrm>
            <a:off x="5384591" y="1828800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548640" y="4887686"/>
            <a:ext cx="7756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date in the Date column.</a:t>
            </a:r>
            <a:endParaRPr lang="en-US" dirty="0"/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548640" y="5613174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Write the credit amount in the Cash Credit column. </a:t>
            </a:r>
            <a:endParaRPr lang="en-US" dirty="0"/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548640" y="6000690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Write the source document number in the Doc. No. column.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914400" y="2819400"/>
            <a:ext cx="1273628" cy="1508760"/>
            <a:chOff x="1012372" y="2579914"/>
            <a:chExt cx="1273628" cy="1508760"/>
          </a:xfrm>
        </p:grpSpPr>
        <p:grpSp>
          <p:nvGrpSpPr>
            <p:cNvPr id="29" name="Group 51"/>
            <p:cNvGrpSpPr/>
            <p:nvPr/>
          </p:nvGrpSpPr>
          <p:grpSpPr>
            <a:xfrm>
              <a:off x="1012372" y="2579914"/>
              <a:ext cx="365760" cy="1508760"/>
              <a:chOff x="1088572" y="2198914"/>
              <a:chExt cx="365760" cy="1508760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>
                <a:off x="1273630" y="2427514"/>
                <a:ext cx="0" cy="12801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1088572" y="2198914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1371600" y="2579914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696200" y="4495800"/>
            <a:ext cx="1219200" cy="750332"/>
            <a:chOff x="7772400" y="4419600"/>
            <a:chExt cx="1219200" cy="750332"/>
          </a:xfrm>
        </p:grpSpPr>
        <p:grpSp>
          <p:nvGrpSpPr>
            <p:cNvPr id="34" name="Group 60"/>
            <p:cNvGrpSpPr/>
            <p:nvPr/>
          </p:nvGrpSpPr>
          <p:grpSpPr>
            <a:xfrm>
              <a:off x="7772400" y="4419600"/>
              <a:ext cx="365760" cy="746760"/>
              <a:chOff x="5029200" y="4114800"/>
              <a:chExt cx="365760" cy="746760"/>
            </a:xfrm>
          </p:grpSpPr>
          <p:sp>
            <p:nvSpPr>
              <p:cNvPr id="36" name="Line 20"/>
              <p:cNvSpPr>
                <a:spLocks noChangeShapeType="1"/>
              </p:cNvSpPr>
              <p:nvPr/>
            </p:nvSpPr>
            <p:spPr bwMode="auto">
              <a:xfrm flipH="1">
                <a:off x="5181600" y="4114800"/>
                <a:ext cx="152400" cy="533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Rectangle 9"/>
              <p:cNvSpPr>
                <a:spLocks noChangeArrowheads="1"/>
              </p:cNvSpPr>
              <p:nvPr/>
            </p:nvSpPr>
            <p:spPr bwMode="auto">
              <a:xfrm>
                <a:off x="5029200" y="4495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8153400" y="4800600"/>
              <a:ext cx="838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Credit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50770" y="4419600"/>
            <a:ext cx="4267200" cy="597932"/>
            <a:chOff x="10210800" y="2743200"/>
            <a:chExt cx="4267200" cy="597932"/>
          </a:xfrm>
        </p:grpSpPr>
        <p:grpSp>
          <p:nvGrpSpPr>
            <p:cNvPr id="39" name="Group 54"/>
            <p:cNvGrpSpPr/>
            <p:nvPr/>
          </p:nvGrpSpPr>
          <p:grpSpPr>
            <a:xfrm>
              <a:off x="10210800" y="2743200"/>
              <a:ext cx="2194560" cy="594360"/>
              <a:chOff x="10210800" y="2971800"/>
              <a:chExt cx="2194560" cy="594360"/>
            </a:xfrm>
          </p:grpSpPr>
          <p:sp>
            <p:nvSpPr>
              <p:cNvPr id="41" name="Line 20"/>
              <p:cNvSpPr>
                <a:spLocks noChangeShapeType="1"/>
              </p:cNvSpPr>
              <p:nvPr/>
            </p:nvSpPr>
            <p:spPr bwMode="auto">
              <a:xfrm>
                <a:off x="10210800" y="2971800"/>
                <a:ext cx="2057400" cy="3810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Rectangle 9"/>
              <p:cNvSpPr>
                <a:spLocks noChangeArrowheads="1"/>
              </p:cNvSpPr>
              <p:nvPr/>
            </p:nvSpPr>
            <p:spPr bwMode="auto">
              <a:xfrm>
                <a:off x="12039600" y="3200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12420600" y="2971800"/>
              <a:ext cx="2057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Source Document</a:t>
              </a:r>
              <a:endParaRPr lang="en-US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828800" y="2819400"/>
            <a:ext cx="2982686" cy="1600200"/>
            <a:chOff x="1828800" y="2819400"/>
            <a:chExt cx="2982686" cy="1600200"/>
          </a:xfrm>
        </p:grpSpPr>
        <p:sp>
          <p:nvSpPr>
            <p:cNvPr id="47" name="Line 20"/>
            <p:cNvSpPr>
              <a:spLocks noChangeShapeType="1"/>
            </p:cNvSpPr>
            <p:nvPr/>
          </p:nvSpPr>
          <p:spPr bwMode="auto">
            <a:xfrm flipH="1" flipV="1">
              <a:off x="3657600" y="2971800"/>
              <a:ext cx="609600" cy="1371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1828800" y="2819400"/>
              <a:ext cx="2982686" cy="1600200"/>
              <a:chOff x="1828800" y="2819400"/>
              <a:chExt cx="2982686" cy="1600200"/>
            </a:xfrm>
          </p:grpSpPr>
          <p:sp>
            <p:nvSpPr>
              <p:cNvPr id="48" name="Line 20"/>
              <p:cNvSpPr>
                <a:spLocks noChangeShapeType="1"/>
              </p:cNvSpPr>
              <p:nvPr/>
            </p:nvSpPr>
            <p:spPr bwMode="auto">
              <a:xfrm flipV="1">
                <a:off x="1828800" y="3048000"/>
                <a:ext cx="1828800" cy="13716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3516086" y="2819400"/>
                <a:ext cx="1295400" cy="362429"/>
                <a:chOff x="3516086" y="2819400"/>
                <a:chExt cx="1295400" cy="362429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3897086" y="2819400"/>
                  <a:ext cx="914400" cy="3624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Debit</a:t>
                  </a:r>
                  <a:endParaRPr lang="en-US" dirty="0"/>
                </a:p>
              </p:txBody>
            </p:sp>
            <p:sp>
              <p:nvSpPr>
                <p:cNvPr id="46" name="Rectangle 10"/>
                <p:cNvSpPr>
                  <a:spLocks noChangeArrowheads="1"/>
                </p:cNvSpPr>
                <p:nvPr/>
              </p:nvSpPr>
              <p:spPr bwMode="auto">
                <a:xfrm>
                  <a:off x="3516086" y="2819400"/>
                  <a:ext cx="365760" cy="358923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2</a:t>
                  </a:r>
                </a:p>
              </p:txBody>
            </p:sp>
          </p:grpSp>
        </p:grpSp>
      </p:grpSp>
      <p:sp>
        <p:nvSpPr>
          <p:cNvPr id="53" name="Flowchart: Delay 52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utoUpdateAnimBg="0"/>
      <p:bldP spid="23" grpId="0" animBg="1"/>
      <p:bldP spid="24" grpId="0" animBg="1"/>
      <p:bldP spid="25" grpId="0" autoUpdateAnimBg="0"/>
      <p:bldP spid="26" grpId="0" autoUpdateAnimBg="0"/>
      <p:bldP spid="2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3-1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1.	</a:t>
            </a:r>
            <a:r>
              <a:rPr lang="en-US" dirty="0" smtClean="0"/>
              <a:t>In </a:t>
            </a:r>
            <a:r>
              <a:rPr lang="en-US" dirty="0"/>
              <a:t>what order are transactions recorded in a journal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27432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</a:rPr>
              <a:t>By date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3-1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2.	</a:t>
            </a:r>
            <a:r>
              <a:rPr lang="en-US" dirty="0" smtClean="0"/>
              <a:t>Why </a:t>
            </a:r>
            <a:r>
              <a:rPr lang="en-US" dirty="0"/>
              <a:t>are source documents important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27432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</a:rPr>
              <a:t>Source documents are one way to verify the accuracy of a specific journal entry</a:t>
            </a:r>
            <a:r>
              <a:rPr lang="en-US" sz="3200" dirty="0" smtClean="0">
                <a:ea typeface="Calibri"/>
                <a:cs typeface="Times"/>
              </a:rPr>
              <a:t>.</a:t>
            </a:r>
            <a:endParaRPr lang="en-US" sz="3200" dirty="0" smtClean="0">
              <a:ea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3-1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3.	</a:t>
            </a:r>
            <a:r>
              <a:rPr lang="en-US" dirty="0" smtClean="0"/>
              <a:t>List </a:t>
            </a:r>
            <a:r>
              <a:rPr lang="en-US" dirty="0"/>
              <a:t>the four parts of a journal entry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514600"/>
            <a:ext cx="7315200" cy="2736134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US" sz="3200" dirty="0" smtClean="0">
                <a:ea typeface="Calibri"/>
              </a:rPr>
              <a:t>Date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US" sz="3200" dirty="0" smtClean="0">
                <a:ea typeface="Calibri"/>
              </a:rPr>
              <a:t>Debit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US" sz="3200" dirty="0" smtClean="0">
                <a:ea typeface="Calibri"/>
              </a:rPr>
              <a:t>Credit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US" sz="3200" dirty="0" smtClean="0">
                <a:ea typeface="Calibri"/>
              </a:rPr>
              <a:t>Source document</a:t>
            </a: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Journals and Journalizing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form for recording transactions in chronological order is called a </a:t>
            </a:r>
            <a:r>
              <a:rPr lang="en-US" b="1" dirty="0" smtClean="0">
                <a:solidFill>
                  <a:srgbClr val="0070C0"/>
                </a:solidFill>
              </a:rPr>
              <a:t>journal</a:t>
            </a:r>
            <a:r>
              <a:rPr lang="en-US" dirty="0" smtClean="0"/>
              <a:t>. </a:t>
            </a:r>
          </a:p>
          <a:p>
            <a:r>
              <a:rPr lang="en-US" dirty="0" smtClean="0"/>
              <a:t>Recording transactions in a journal is called </a:t>
            </a:r>
            <a:r>
              <a:rPr lang="en-US" b="1" dirty="0">
                <a:solidFill>
                  <a:srgbClr val="0070C0"/>
                </a:solidFill>
              </a:rPr>
              <a:t>journalizing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7" name="Flowchart: Delay 6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Multicolumn Journal—Using a Journal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3_Page 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514600"/>
            <a:ext cx="8229600" cy="164035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5617026" y="4191000"/>
            <a:ext cx="2971800" cy="856892"/>
            <a:chOff x="2667000" y="4800601"/>
            <a:chExt cx="2971800" cy="856892"/>
          </a:xfrm>
        </p:grpSpPr>
        <p:sp>
          <p:nvSpPr>
            <p:cNvPr id="16" name="Left Brace 15"/>
            <p:cNvSpPr/>
            <p:nvPr/>
          </p:nvSpPr>
          <p:spPr>
            <a:xfrm rot="16200000">
              <a:off x="4000500" y="3467101"/>
              <a:ext cx="304800" cy="2971800"/>
            </a:xfrm>
            <a:prstGeom prst="leftBrac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80043" y="5248870"/>
              <a:ext cx="2545715" cy="408623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Special Amount Columns</a:t>
              </a:r>
              <a:endParaRPr lang="en-US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Multicolumn Journal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Accuracy</a:t>
            </a:r>
          </a:p>
          <a:p>
            <a:r>
              <a:rPr lang="en-US" dirty="0" smtClean="0"/>
              <a:t>Chronological record</a:t>
            </a:r>
          </a:p>
          <a:p>
            <a:r>
              <a:rPr lang="en-US" dirty="0" smtClean="0"/>
              <a:t>Double-entry accounting</a:t>
            </a:r>
          </a:p>
          <a:p>
            <a:pPr lvl="1"/>
            <a:r>
              <a:rPr lang="en-US" dirty="0" smtClean="0"/>
              <a:t>Information for each transaction recorded in a journal is called an </a:t>
            </a:r>
            <a:r>
              <a:rPr lang="en-US" b="1" dirty="0" smtClean="0">
                <a:solidFill>
                  <a:srgbClr val="0070C0"/>
                </a:solidFill>
              </a:rPr>
              <a:t>entry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The recording of debit and credit parts of a transaction is called </a:t>
            </a:r>
            <a:r>
              <a:rPr lang="en-US" b="1" dirty="0" smtClean="0">
                <a:solidFill>
                  <a:srgbClr val="0070C0"/>
                </a:solidFill>
              </a:rPr>
              <a:t>double-entry accounting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Documents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business paper from which information is obtained for a journal entry is called a </a:t>
            </a:r>
            <a:r>
              <a:rPr lang="en-US" b="1" dirty="0" smtClean="0">
                <a:solidFill>
                  <a:srgbClr val="0070C0"/>
                </a:solidFill>
              </a:rPr>
              <a:t>source document</a:t>
            </a:r>
            <a:r>
              <a:rPr lang="en-US" dirty="0" smtClean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Checks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business form ordering a bank to pay cash from a bank account is called a </a:t>
            </a:r>
            <a:r>
              <a:rPr lang="en-US" b="1" dirty="0" smtClean="0">
                <a:solidFill>
                  <a:srgbClr val="0070C0"/>
                </a:solidFill>
              </a:rPr>
              <a:t>check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3_Page 60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971800"/>
            <a:ext cx="8229600" cy="262071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Invoice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form describing the goods or services sold, the quantity, the price, and the terms of sale is called an </a:t>
            </a:r>
            <a:r>
              <a:rPr lang="en-US" b="1" smtClean="0">
                <a:solidFill>
                  <a:srgbClr val="0070C0"/>
                </a:solidFill>
              </a:rPr>
              <a:t>invoice</a:t>
            </a:r>
            <a:r>
              <a:rPr lang="en-US" smtClean="0"/>
              <a:t>.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Chapter 3_Page 60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532909"/>
            <a:ext cx="8229600" cy="2639291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Sales Invoice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invoice used as a source document for recording a sale on account is called a </a:t>
            </a:r>
            <a:r>
              <a:rPr lang="en-US" b="1" dirty="0" smtClean="0">
                <a:solidFill>
                  <a:srgbClr val="0070C0"/>
                </a:solidFill>
              </a:rPr>
              <a:t>sales invoice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 A sales invoice is also referred to as a </a:t>
            </a:r>
            <a:r>
              <a:rPr lang="en-US" i="1" dirty="0" smtClean="0">
                <a:solidFill>
                  <a:srgbClr val="0070C0"/>
                </a:solidFill>
              </a:rPr>
              <a:t>sales ticket</a:t>
            </a:r>
            <a:r>
              <a:rPr lang="en-US" dirty="0" smtClean="0"/>
              <a:t> or a </a:t>
            </a:r>
            <a:r>
              <a:rPr lang="en-US" i="1" dirty="0">
                <a:solidFill>
                  <a:srgbClr val="0070C0"/>
                </a:solidFill>
              </a:rPr>
              <a:t>sales slip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Receipt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business form giving written acknowledgement for cash received is called a </a:t>
            </a:r>
            <a:r>
              <a:rPr lang="en-US" sz="2800" b="1" dirty="0" smtClean="0">
                <a:solidFill>
                  <a:srgbClr val="0070C0"/>
                </a:solidFill>
              </a:rPr>
              <a:t>receipt</a:t>
            </a:r>
            <a:r>
              <a:rPr lang="en-US" sz="2800" dirty="0" smtClean="0"/>
              <a:t>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Chapter 3_Page 61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590800"/>
            <a:ext cx="7315200" cy="353243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3345</TotalTime>
  <Words>429</Words>
  <Application>Microsoft Office PowerPoint</Application>
  <PresentationFormat>On-screen Show (4:3)</PresentationFormat>
  <Paragraphs>123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Custom Design</vt:lpstr>
      <vt:lpstr>Slide 1</vt:lpstr>
      <vt:lpstr>Journals and Journalizing</vt:lpstr>
      <vt:lpstr>A Multicolumn Journal—Using a Journal</vt:lpstr>
      <vt:lpstr>A Multicolumn Journal</vt:lpstr>
      <vt:lpstr>Source Documents</vt:lpstr>
      <vt:lpstr>Checks</vt:lpstr>
      <vt:lpstr>Invoice</vt:lpstr>
      <vt:lpstr>Sales Invoice</vt:lpstr>
      <vt:lpstr>Receipt</vt:lpstr>
      <vt:lpstr>Memorandums</vt:lpstr>
      <vt:lpstr>Calculator Tapes</vt:lpstr>
      <vt:lpstr>Received Cash from Owner as an Investment</vt:lpstr>
      <vt:lpstr>Paid Cash for Supplies</vt:lpstr>
      <vt:lpstr>Lesson 3-1 Audit Your Understanding</vt:lpstr>
      <vt:lpstr>Lesson 3-1 Audit Your Understanding</vt:lpstr>
      <vt:lpstr>Lesson 3-1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292</cp:revision>
  <dcterms:created xsi:type="dcterms:W3CDTF">2012-07-02T15:51:50Z</dcterms:created>
  <dcterms:modified xsi:type="dcterms:W3CDTF">2012-12-29T00:24:12Z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